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4"/>
  </p:notesMasterIdLst>
  <p:handoutMasterIdLst>
    <p:handoutMasterId r:id="rId55"/>
  </p:handoutMasterIdLst>
  <p:sldIdLst>
    <p:sldId id="256" r:id="rId3"/>
    <p:sldId id="257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8" r:id="rId24"/>
    <p:sldId id="309" r:id="rId25"/>
    <p:sldId id="310" r:id="rId26"/>
    <p:sldId id="311" r:id="rId27"/>
    <p:sldId id="312" r:id="rId28"/>
    <p:sldId id="313" r:id="rId29"/>
    <p:sldId id="314" r:id="rId30"/>
    <p:sldId id="315" r:id="rId31"/>
    <p:sldId id="316" r:id="rId32"/>
    <p:sldId id="317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326" r:id="rId41"/>
    <p:sldId id="327" r:id="rId42"/>
    <p:sldId id="328" r:id="rId43"/>
    <p:sldId id="330" r:id="rId44"/>
    <p:sldId id="331" r:id="rId45"/>
    <p:sldId id="332" r:id="rId46"/>
    <p:sldId id="333" r:id="rId47"/>
    <p:sldId id="334" r:id="rId48"/>
    <p:sldId id="335" r:id="rId49"/>
    <p:sldId id="336" r:id="rId50"/>
    <p:sldId id="337" r:id="rId51"/>
    <p:sldId id="338" r:id="rId52"/>
    <p:sldId id="339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41" d="100"/>
          <a:sy n="41" d="100"/>
        </p:scale>
        <p:origin x="-744" y="-7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450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082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235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242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603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120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34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1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395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839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06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41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1" r:id="rId13"/>
    <p:sldLayoutId id="2147483692" r:id="rId14"/>
    <p:sldLayoutId id="2147483694" r:id="rId15"/>
    <p:sldLayoutId id="2147483695" r:id="rId16"/>
    <p:sldLayoutId id="2147483697" r:id="rId17"/>
    <p:sldLayoutId id="2147483698" r:id="rId18"/>
    <p:sldLayoutId id="2147483700" r:id="rId19"/>
    <p:sldLayoutId id="2147483701" r:id="rId20"/>
    <p:sldLayoutId id="2147483703" r:id="rId21"/>
    <p:sldLayoutId id="2147483704" r:id="rId2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4.xml"/><Relationship Id="rId21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slide" Target="slide2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Mitosis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Meiosis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Misc.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An example of Asexual reproduction includes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Regeneration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Spores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Budding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A, b, and c are correct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4000" b="1" u="sng" dirty="0" smtClean="0">
                <a:solidFill>
                  <a:srgbClr val="FF0066"/>
                </a:solidFill>
              </a:rPr>
              <a:t>Regeneration, spores and Budding are examples of </a:t>
            </a:r>
            <a:r>
              <a:rPr lang="en-US" sz="4000" b="1" u="sng" dirty="0">
                <a:solidFill>
                  <a:srgbClr val="FF0066"/>
                </a:solidFill>
              </a:rPr>
              <a:t>Asexual reproduction </a:t>
            </a:r>
            <a:r>
              <a:rPr lang="en-US" sz="4000" b="1" u="sng" dirty="0" smtClean="0">
                <a:solidFill>
                  <a:srgbClr val="FF0066"/>
                </a:solidFill>
              </a:rPr>
              <a:t> </a:t>
            </a:r>
            <a:endParaRPr lang="en-US" sz="4000" b="1" u="sng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6"/>
            <a:ext cx="9107676" cy="267459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600" b="1" dirty="0" smtClean="0"/>
              <a:t>What is the big difference between </a:t>
            </a:r>
          </a:p>
          <a:p>
            <a:pPr algn="ctr">
              <a:lnSpc>
                <a:spcPct val="150000"/>
              </a:lnSpc>
            </a:pPr>
            <a:r>
              <a:rPr lang="en-US" sz="3600" b="1" dirty="0" smtClean="0"/>
              <a:t>prophase I and II?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9623490" cy="200189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600" b="1" dirty="0"/>
              <a:t>What is the big difference between </a:t>
            </a:r>
            <a:r>
              <a:rPr lang="en-US" sz="3600" b="1" dirty="0" smtClean="0"/>
              <a:t>?</a:t>
            </a:r>
            <a:endParaRPr lang="en-US" sz="3600" b="1" dirty="0"/>
          </a:p>
          <a:p>
            <a:pPr algn="ctr">
              <a:lnSpc>
                <a:spcPct val="150000"/>
              </a:lnSpc>
            </a:pPr>
            <a:r>
              <a:rPr lang="en-US" sz="3600" b="1" u="sng" dirty="0">
                <a:solidFill>
                  <a:srgbClr val="FF0066"/>
                </a:solidFill>
              </a:rPr>
              <a:t>prophase I </a:t>
            </a:r>
            <a:r>
              <a:rPr lang="en-US" sz="3600" b="1" u="sng" dirty="0" smtClean="0">
                <a:solidFill>
                  <a:srgbClr val="FF0066"/>
                </a:solidFill>
              </a:rPr>
              <a:t> has 1 cell and prophase II has 2 cells</a:t>
            </a:r>
            <a:endParaRPr lang="en-US" sz="3600" b="1" u="sng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When an egg and sperm unite a ____________is produced.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gamete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A sex cell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Zygote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Haploid cell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18233" y="1264356"/>
            <a:ext cx="8885530" cy="3331089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600" b="1" dirty="0"/>
              <a:t>When an egg and sperm unite a ____________is produced.</a:t>
            </a:r>
          </a:p>
          <a:p>
            <a:pPr algn="ctr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66"/>
                </a:solidFill>
              </a:rPr>
              <a:t>Diploid zygote</a:t>
            </a:r>
            <a:endParaRPr lang="en-US" sz="3600" b="1" u="sng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b="1" dirty="0" smtClean="0"/>
              <a:t>The combining of an egg and sperm is called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b="1" dirty="0" smtClean="0"/>
              <a:t>Fertilization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b="1" dirty="0" smtClean="0"/>
              <a:t>Pollination 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b="1" dirty="0"/>
              <a:t>The combining of an egg and sperm is called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sz="3600" b="1" u="sng" dirty="0" smtClean="0">
                <a:solidFill>
                  <a:srgbClr val="FF0066"/>
                </a:solidFill>
              </a:rPr>
              <a:t>Fertilization</a:t>
            </a:r>
            <a:endParaRPr lang="en-US" sz="3600" b="1" u="sng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Having a variety in genetics occurs in 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Mitosis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Meiosis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600" b="1" dirty="0"/>
              <a:t>Having a variety in genetics occurs in </a:t>
            </a:r>
          </a:p>
          <a:p>
            <a:pPr algn="ctr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66"/>
                </a:solidFill>
              </a:rPr>
              <a:t>Meiosis</a:t>
            </a:r>
            <a:endParaRPr lang="en-US" sz="3600" b="1" u="sng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Mitosis  involves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PMAT I and II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Producing gametes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Producing haploid cells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Producing identical cells to parent cells</a:t>
            </a:r>
          </a:p>
          <a:p>
            <a:pPr marL="514350" indent="-514350">
              <a:buAutoNum type="alphaLcPeriod"/>
            </a:pPr>
            <a:endParaRPr lang="en-US" dirty="0" smtClean="0"/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14400"/>
            <a:ext cx="8885530" cy="296144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Which will increase the chances of a species surviving changing environmental conditions?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Sexual reproduction</a:t>
            </a:r>
          </a:p>
          <a:p>
            <a:pPr marL="514350" indent="-514350">
              <a:buAutoNum type="alphaLcPeriod"/>
            </a:pPr>
            <a:r>
              <a:rPr lang="en-US" sz="3600" b="1" dirty="0" smtClean="0"/>
              <a:t>Asexual reproduction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Which will increase the chances of a species surviving changing environmental conditions?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66"/>
                </a:solidFill>
              </a:rPr>
              <a:t>Sexual </a:t>
            </a:r>
            <a:r>
              <a:rPr lang="en-US" sz="3600" b="1" u="sng" dirty="0" smtClean="0">
                <a:solidFill>
                  <a:srgbClr val="FF0066"/>
                </a:solidFill>
              </a:rPr>
              <a:t>reproduction</a:t>
            </a:r>
            <a:endParaRPr lang="en-US" sz="3600" b="1" u="sng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Which of these does not describe Meiosis?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It produces haploid cells 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It produces 4 sperm cells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It produces 4 egg cells</a:t>
            </a:r>
          </a:p>
          <a:p>
            <a:pPr>
              <a:lnSpc>
                <a:spcPct val="150000"/>
              </a:lnSpc>
            </a:pP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78523"/>
            <a:ext cx="8885530" cy="279732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/>
              <a:t>Which of these does not describe Meiosis?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/>
              <a:t>It produces haploid cells 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/>
              <a:t>It produces 4 sperm cells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66"/>
                </a:solidFill>
              </a:rPr>
              <a:t>It produces 4 egg </a:t>
            </a:r>
            <a:r>
              <a:rPr lang="en-US" sz="3600" b="1" u="sng" dirty="0" smtClean="0">
                <a:solidFill>
                  <a:srgbClr val="FF0066"/>
                </a:solidFill>
              </a:rPr>
              <a:t>cells- It only produces 1 viable egg cell</a:t>
            </a:r>
            <a:endParaRPr lang="en-US" sz="3600" b="1" u="sng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b="1" dirty="0" smtClean="0"/>
              <a:t>Describe what is produced by oogenesis.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600" b="1" dirty="0"/>
              <a:t>Describe what is produced by oogenesis</a:t>
            </a:r>
            <a:r>
              <a:rPr lang="en-US" sz="3600" b="1" dirty="0" smtClean="0"/>
              <a:t>.</a:t>
            </a:r>
          </a:p>
          <a:p>
            <a:pPr algn="ctr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66"/>
                </a:solidFill>
              </a:rPr>
              <a:t>1 haploid egg cell</a:t>
            </a:r>
            <a:endParaRPr lang="en-US" sz="3600" b="1" u="sng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4000" dirty="0" smtClean="0"/>
              <a:t>Describe </a:t>
            </a:r>
            <a:r>
              <a:rPr lang="en-US" sz="4000" b="1" u="sng" dirty="0" smtClean="0">
                <a:solidFill>
                  <a:srgbClr val="FF0066"/>
                </a:solidFill>
              </a:rPr>
              <a:t>Crossing Over </a:t>
            </a:r>
            <a:r>
              <a:rPr lang="en-US" sz="4000" dirty="0" smtClean="0"/>
              <a:t>and its affects.</a:t>
            </a:r>
          </a:p>
          <a:p>
            <a:endParaRPr lang="en-US" sz="40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/>
              <a:t>Describe </a:t>
            </a:r>
            <a:r>
              <a:rPr lang="en-US" sz="3600" b="1" u="sng" dirty="0">
                <a:solidFill>
                  <a:srgbClr val="FF0066"/>
                </a:solidFill>
              </a:rPr>
              <a:t>Crossing Over </a:t>
            </a:r>
            <a:r>
              <a:rPr lang="en-US" sz="3600" b="1" dirty="0"/>
              <a:t>and its affects</a:t>
            </a:r>
            <a:r>
              <a:rPr lang="en-US" sz="3600" b="1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sz="3600" b="1" u="sng" dirty="0">
                <a:solidFill>
                  <a:srgbClr val="FF0066"/>
                </a:solidFill>
              </a:rPr>
              <a:t>the tips of chromosomes touch and exchange places on the same </a:t>
            </a:r>
            <a:r>
              <a:rPr lang="en-US" sz="3600" b="1" u="sng" dirty="0" smtClean="0">
                <a:solidFill>
                  <a:srgbClr val="FF0066"/>
                </a:solidFill>
              </a:rPr>
              <a:t>chromosome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/>
              <a:t>It </a:t>
            </a:r>
            <a:r>
              <a:rPr lang="en-US" sz="3600" b="1" dirty="0" smtClean="0"/>
              <a:t>produces new DNA code in the cell</a:t>
            </a:r>
          </a:p>
          <a:p>
            <a:pPr>
              <a:lnSpc>
                <a:spcPct val="150000"/>
              </a:lnSpc>
            </a:pP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err="1" smtClean="0"/>
              <a:t>Catagorize</a:t>
            </a:r>
            <a:r>
              <a:rPr lang="en-US" sz="3600" b="1" dirty="0" smtClean="0"/>
              <a:t> these as Haploid or diploid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Sex cells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Zygote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½ the number of chromosomes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Body cells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Pollen cells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Skin cells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351692"/>
            <a:ext cx="9834507" cy="558018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err="1" smtClean="0"/>
              <a:t>Catagorize</a:t>
            </a:r>
            <a:r>
              <a:rPr lang="en-US" sz="3600" b="1" dirty="0" smtClean="0"/>
              <a:t> </a:t>
            </a:r>
            <a:r>
              <a:rPr lang="en-US" sz="3600" b="1" dirty="0"/>
              <a:t>these as Haploid or diploid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/>
              <a:t>Sex </a:t>
            </a:r>
            <a:r>
              <a:rPr lang="en-US" sz="3600" b="1" dirty="0" smtClean="0"/>
              <a:t>cells- </a:t>
            </a:r>
            <a:r>
              <a:rPr lang="en-US" sz="4000" b="1" u="sng" dirty="0">
                <a:solidFill>
                  <a:srgbClr val="FF0066"/>
                </a:solidFill>
              </a:rPr>
              <a:t>Haploid 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Zygote- </a:t>
            </a:r>
            <a:r>
              <a:rPr lang="en-US" sz="3600" b="1" u="sng" dirty="0" smtClean="0">
                <a:solidFill>
                  <a:srgbClr val="FF0066"/>
                </a:solidFill>
              </a:rPr>
              <a:t>Diploid</a:t>
            </a:r>
            <a:endParaRPr lang="en-US" sz="3600" b="1" u="sng" dirty="0">
              <a:solidFill>
                <a:srgbClr val="FF0066"/>
              </a:solidFill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sz="3600" b="1" dirty="0"/>
              <a:t>½ the number of </a:t>
            </a:r>
            <a:r>
              <a:rPr lang="en-US" sz="3600" b="1" dirty="0" smtClean="0"/>
              <a:t>chromosomes-</a:t>
            </a:r>
            <a:r>
              <a:rPr lang="en-US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b="1" u="sng" dirty="0" smtClean="0">
                <a:solidFill>
                  <a:srgbClr val="FF0066"/>
                </a:solidFill>
              </a:rPr>
              <a:t>Haploid </a:t>
            </a:r>
            <a:endParaRPr lang="en-US" sz="3600" b="1" dirty="0">
              <a:solidFill>
                <a:srgbClr val="FF0066"/>
              </a:solidFill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sz="3600" b="1" dirty="0"/>
              <a:t>Body </a:t>
            </a:r>
            <a:r>
              <a:rPr lang="en-US" sz="3600" b="1" dirty="0" smtClean="0"/>
              <a:t>cells </a:t>
            </a:r>
            <a:r>
              <a:rPr lang="en-US" sz="3600" b="1" u="sng" dirty="0" smtClean="0">
                <a:solidFill>
                  <a:srgbClr val="FF0066"/>
                </a:solidFill>
              </a:rPr>
              <a:t>- Diploid</a:t>
            </a:r>
            <a:endParaRPr lang="en-US" sz="3600" b="1" u="sng" dirty="0">
              <a:solidFill>
                <a:srgbClr val="FF0066"/>
              </a:solidFill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sz="3600" b="1" dirty="0"/>
              <a:t>Pollen </a:t>
            </a:r>
            <a:r>
              <a:rPr lang="en-US" sz="3600" b="1" dirty="0" smtClean="0"/>
              <a:t>cells- </a:t>
            </a:r>
            <a:r>
              <a:rPr lang="en-US" sz="3600" b="1" dirty="0" smtClean="0">
                <a:solidFill>
                  <a:srgbClr val="FF0066"/>
                </a:solidFill>
              </a:rPr>
              <a:t>Haploid </a:t>
            </a:r>
            <a:endParaRPr lang="en-US" sz="3600" b="1" dirty="0">
              <a:solidFill>
                <a:srgbClr val="FF0066"/>
              </a:solidFill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sz="3600" b="1" dirty="0"/>
              <a:t>Skin </a:t>
            </a:r>
            <a:r>
              <a:rPr lang="en-US" sz="3600" b="1" dirty="0" smtClean="0"/>
              <a:t>cells </a:t>
            </a:r>
            <a:r>
              <a:rPr lang="en-US" sz="3600" b="1" dirty="0">
                <a:solidFill>
                  <a:srgbClr val="FF0066"/>
                </a:solidFill>
              </a:rPr>
              <a:t>Diploid</a:t>
            </a:r>
          </a:p>
          <a:p>
            <a:pPr>
              <a:lnSpc>
                <a:spcPct val="150000"/>
              </a:lnSpc>
            </a:pP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Mitosis  involves</a:t>
            </a:r>
          </a:p>
          <a:p>
            <a:pPr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66"/>
                </a:solidFill>
              </a:rPr>
              <a:t>Only Producing </a:t>
            </a:r>
            <a:r>
              <a:rPr lang="en-US" sz="3600" b="1" u="sng" dirty="0">
                <a:solidFill>
                  <a:srgbClr val="FF0066"/>
                </a:solidFill>
              </a:rPr>
              <a:t>identical cells to parent cells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How is prophase 1 of meiosis different from prophase of mitosis? (hint- type of chromosome)</a:t>
            </a:r>
          </a:p>
          <a:p>
            <a:pPr>
              <a:lnSpc>
                <a:spcPct val="150000"/>
              </a:lnSpc>
            </a:pP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/>
              <a:t>How is prophase 1 of meiosis different from prophase of mitosis? </a:t>
            </a:r>
            <a:r>
              <a:rPr lang="en-US" sz="3600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66"/>
                </a:solidFill>
              </a:rPr>
              <a:t>Prophase has sister chromatids</a:t>
            </a:r>
          </a:p>
          <a:p>
            <a:pPr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66"/>
                </a:solidFill>
              </a:rPr>
              <a:t>Prophase I had Tetrads</a:t>
            </a:r>
            <a:endParaRPr lang="en-US" sz="3600" b="1" u="sng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641230"/>
            <a:ext cx="4394998" cy="2860431"/>
          </a:xfrm>
        </p:spPr>
        <p:txBody>
          <a:bodyPr/>
          <a:lstStyle/>
          <a:p>
            <a:r>
              <a:rPr lang="en-US" sz="3600" b="1" dirty="0" smtClean="0"/>
              <a:t>What is this phase?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090" y="1446753"/>
            <a:ext cx="3633787" cy="3397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5919365" cy="2001892"/>
          </a:xfrm>
        </p:spPr>
        <p:txBody>
          <a:bodyPr/>
          <a:lstStyle/>
          <a:p>
            <a:pPr algn="ctr"/>
            <a:r>
              <a:rPr lang="en-US" sz="3600" b="1" dirty="0"/>
              <a:t>What is this phase</a:t>
            </a:r>
            <a:r>
              <a:rPr lang="en-US" sz="3600" b="1" dirty="0" smtClean="0"/>
              <a:t>?</a:t>
            </a:r>
          </a:p>
          <a:p>
            <a:pPr algn="ctr"/>
            <a:endParaRPr lang="en-US" sz="3600" b="1" dirty="0" smtClean="0"/>
          </a:p>
          <a:p>
            <a:pPr algn="ctr"/>
            <a:r>
              <a:rPr lang="en-US" sz="3600" b="1" dirty="0" err="1" smtClean="0">
                <a:solidFill>
                  <a:srgbClr val="FF0066"/>
                </a:solidFill>
              </a:rPr>
              <a:t>Telophase</a:t>
            </a:r>
            <a:r>
              <a:rPr lang="en-US" sz="3600" b="1" dirty="0" smtClean="0">
                <a:solidFill>
                  <a:srgbClr val="FF0066"/>
                </a:solidFill>
              </a:rPr>
              <a:t> II</a:t>
            </a:r>
            <a:endParaRPr lang="en-US" sz="3600" b="1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044" y="1355066"/>
            <a:ext cx="3305541" cy="309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76140" y="3021990"/>
            <a:ext cx="8885530" cy="2001892"/>
          </a:xfrm>
        </p:spPr>
        <p:txBody>
          <a:bodyPr/>
          <a:lstStyle/>
          <a:p>
            <a:pPr algn="ctr"/>
            <a:r>
              <a:rPr lang="en-US" sz="4000" b="1" dirty="0" smtClean="0"/>
              <a:t>What is occurring?</a:t>
            </a:r>
          </a:p>
          <a:p>
            <a:pPr marL="514350" indent="-514350" algn="ctr">
              <a:buAutoNum type="alphaLcPeriod"/>
            </a:pPr>
            <a:r>
              <a:rPr lang="en-US" sz="4000" b="1" dirty="0" smtClean="0"/>
              <a:t>Fertilization</a:t>
            </a:r>
          </a:p>
          <a:p>
            <a:pPr marL="514350" indent="-514350" algn="ctr">
              <a:buAutoNum type="alphaLcPeriod"/>
            </a:pPr>
            <a:r>
              <a:rPr lang="en-US" sz="4000" b="1" dirty="0" smtClean="0"/>
              <a:t>Pollination</a:t>
            </a:r>
          </a:p>
          <a:p>
            <a:pPr marL="514350" indent="-514350" algn="ctr">
              <a:buAutoNum type="alphaLcPeriod"/>
            </a:pPr>
            <a:r>
              <a:rPr lang="en-US" sz="4000" b="1" dirty="0" smtClean="0"/>
              <a:t>meiosis</a:t>
            </a:r>
            <a:endParaRPr lang="en-US" sz="40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88" y="199292"/>
            <a:ext cx="6420896" cy="2321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26686" y="3186942"/>
            <a:ext cx="8885530" cy="2001892"/>
          </a:xfrm>
        </p:spPr>
        <p:txBody>
          <a:bodyPr/>
          <a:lstStyle/>
          <a:p>
            <a:pPr algn="ctr"/>
            <a:r>
              <a:rPr lang="en-US" sz="4000" b="1" dirty="0"/>
              <a:t>What is occurring?</a:t>
            </a:r>
          </a:p>
          <a:p>
            <a:pPr marL="514350" indent="-514350" algn="ctr">
              <a:buAutoNum type="alphaLcPeriod"/>
            </a:pPr>
            <a:r>
              <a:rPr lang="en-US" sz="4000" b="1" dirty="0" smtClean="0"/>
              <a:t>Fertilization</a:t>
            </a:r>
            <a:endParaRPr lang="en-US" sz="40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356" y="222738"/>
            <a:ext cx="6420896" cy="2321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b="1" dirty="0" smtClean="0"/>
              <a:t>What phase is indicated?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199" y="1393215"/>
            <a:ext cx="3035599" cy="219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4000" b="1" dirty="0"/>
              <a:t>What phase is indicated</a:t>
            </a:r>
            <a:r>
              <a:rPr lang="en-US" sz="4000" b="1" dirty="0" smtClean="0"/>
              <a:t>?</a:t>
            </a:r>
          </a:p>
          <a:p>
            <a:pPr>
              <a:lnSpc>
                <a:spcPct val="150000"/>
              </a:lnSpc>
            </a:pPr>
            <a:r>
              <a:rPr lang="en-US" sz="4000" b="1" dirty="0" err="1" smtClean="0">
                <a:solidFill>
                  <a:srgbClr val="FF0066"/>
                </a:solidFill>
              </a:rPr>
              <a:t>Telophase</a:t>
            </a:r>
            <a:r>
              <a:rPr lang="en-US" sz="4000" b="1" dirty="0" smtClean="0">
                <a:solidFill>
                  <a:srgbClr val="FF0066"/>
                </a:solidFill>
              </a:rPr>
              <a:t>  or </a:t>
            </a:r>
            <a:r>
              <a:rPr lang="en-US" sz="4000" b="1" dirty="0" err="1" smtClean="0">
                <a:solidFill>
                  <a:srgbClr val="FF0066"/>
                </a:solidFill>
              </a:rPr>
              <a:t>Telephase</a:t>
            </a:r>
            <a:r>
              <a:rPr lang="en-US" sz="4000" b="1" dirty="0" smtClean="0">
                <a:solidFill>
                  <a:srgbClr val="FF0066"/>
                </a:solidFill>
              </a:rPr>
              <a:t> I</a:t>
            </a:r>
            <a:endParaRPr lang="en-US" sz="4000" b="1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8023" y="1674569"/>
            <a:ext cx="3295113" cy="2381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4000" b="1" dirty="0"/>
              <a:t>What phase is indicated?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692" y="1576084"/>
            <a:ext cx="3243262" cy="2440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4000" b="1" dirty="0"/>
              <a:t>What phase is indicated</a:t>
            </a:r>
            <a:r>
              <a:rPr lang="en-US" sz="4000" b="1" dirty="0" smtClean="0"/>
              <a:t>?</a:t>
            </a:r>
          </a:p>
          <a:p>
            <a:pPr>
              <a:lnSpc>
                <a:spcPct val="150000"/>
              </a:lnSpc>
            </a:pPr>
            <a:r>
              <a:rPr lang="en-US" sz="4000" b="1" dirty="0" smtClean="0">
                <a:solidFill>
                  <a:srgbClr val="FF0066"/>
                </a:solidFill>
              </a:rPr>
              <a:t>Anaphase or Anaphase </a:t>
            </a:r>
            <a:r>
              <a:rPr lang="en-US" sz="4000" b="1" dirty="0">
                <a:solidFill>
                  <a:srgbClr val="FF0066"/>
                </a:solidFill>
              </a:rPr>
              <a:t>I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692" y="1576084"/>
            <a:ext cx="3243262" cy="2440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600" b="1" dirty="0"/>
              <a:t>How is </a:t>
            </a:r>
            <a:r>
              <a:rPr lang="en-US" sz="3600" b="1" dirty="0" smtClean="0"/>
              <a:t>the Mitosis </a:t>
            </a:r>
            <a:r>
              <a:rPr lang="en-US" sz="3600" b="1" dirty="0"/>
              <a:t>chromosome number different than Meiosis </a:t>
            </a:r>
            <a:r>
              <a:rPr lang="en-US" sz="3600" b="1" dirty="0" smtClean="0"/>
              <a:t>within </a:t>
            </a:r>
            <a:r>
              <a:rPr lang="en-US" sz="3600" b="1" dirty="0"/>
              <a:t>the cells produced?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43943" y="2975927"/>
            <a:ext cx="8885530" cy="2001892"/>
          </a:xfrm>
        </p:spPr>
        <p:txBody>
          <a:bodyPr/>
          <a:lstStyle/>
          <a:p>
            <a:r>
              <a:rPr lang="en-US" sz="3600" b="1" dirty="0" smtClean="0"/>
              <a:t>How can you tell the difference between </a:t>
            </a:r>
            <a:r>
              <a:rPr lang="en-US" sz="3600" b="1" dirty="0"/>
              <a:t>the </a:t>
            </a:r>
            <a:r>
              <a:rPr lang="en-US" sz="3600" b="1" dirty="0" smtClean="0"/>
              <a:t>interphase and prophase?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087" y="647335"/>
            <a:ext cx="2041281" cy="187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700088"/>
            <a:ext cx="1610091" cy="1887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6"/>
            <a:ext cx="9037336" cy="3377981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600" b="1" dirty="0"/>
              <a:t>How can you tell the difference between the interphase and prophase</a:t>
            </a:r>
            <a:r>
              <a:rPr lang="en-US" sz="3600" b="1" dirty="0" smtClean="0"/>
              <a:t>?</a:t>
            </a:r>
          </a:p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FF0066"/>
                </a:solidFill>
              </a:rPr>
              <a:t>Can see nucleolus and not see chromatids in interphase</a:t>
            </a:r>
            <a:endParaRPr lang="en-US" sz="4000" b="1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764" y="254773"/>
            <a:ext cx="1947497" cy="178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942" y="225303"/>
            <a:ext cx="1547812" cy="1814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9787613" cy="200189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What is the difference between a homologous chromosome and a sister chromatid?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Homologous has 2 chromosome and sister chromatid has 4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Homologous are chromosomes with the same types of traits but are not identical, sister chromosomes are copies which are joined by a centromere.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What is the difference between a homologous chromosome and a sister chromatid?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66"/>
                </a:solidFill>
              </a:rPr>
              <a:t>Homologous </a:t>
            </a:r>
            <a:r>
              <a:rPr lang="en-US" b="1" u="sng" dirty="0">
                <a:solidFill>
                  <a:srgbClr val="FF0066"/>
                </a:solidFill>
              </a:rPr>
              <a:t>are chromosomes with the same types of traits but are not identical, sister chromosomes are copies which are joined by a centromere.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10162753" cy="200189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Germ cells are sex cells and have _____________ of chromosomes as the gonads which produce them.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Twice the number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½ the number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The same number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/>
              <a:t>Germ cells are sex cells and have </a:t>
            </a:r>
            <a:r>
              <a:rPr lang="en-US" sz="3600" b="1" dirty="0" smtClean="0"/>
              <a:t>__</a:t>
            </a:r>
            <a:r>
              <a:rPr lang="en-US" sz="4400" b="1" u="sng" dirty="0" smtClean="0">
                <a:solidFill>
                  <a:srgbClr val="FF0066"/>
                </a:solidFill>
              </a:rPr>
              <a:t>½</a:t>
            </a:r>
            <a:r>
              <a:rPr lang="en-US" sz="3600" b="1" u="sng" dirty="0" smtClean="0">
                <a:solidFill>
                  <a:srgbClr val="FF0066"/>
                </a:solidFill>
              </a:rPr>
              <a:t> </a:t>
            </a:r>
            <a:r>
              <a:rPr lang="en-US" sz="3600" b="1" u="sng" dirty="0">
                <a:solidFill>
                  <a:srgbClr val="FF0066"/>
                </a:solidFill>
              </a:rPr>
              <a:t>the </a:t>
            </a:r>
            <a:r>
              <a:rPr lang="en-US" sz="3600" b="1" u="sng" dirty="0" smtClean="0">
                <a:solidFill>
                  <a:srgbClr val="FF0066"/>
                </a:solidFill>
              </a:rPr>
              <a:t>number  </a:t>
            </a:r>
            <a:r>
              <a:rPr lang="en-US" sz="3600" b="1" dirty="0"/>
              <a:t>of chromosomes as the gonads which produce them</a:t>
            </a:r>
            <a:r>
              <a:rPr lang="en-US" sz="3600" b="1" dirty="0" smtClean="0"/>
              <a:t>.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During which phase do homologous chromosomes pair up forming tetrads? 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Prophase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Prophase I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Prophase II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3600" b="1" dirty="0"/>
              <a:t>During which phase do </a:t>
            </a:r>
            <a:r>
              <a:rPr lang="en-US" sz="3600" b="1" dirty="0" smtClean="0"/>
              <a:t>homologous </a:t>
            </a:r>
            <a:r>
              <a:rPr lang="en-US" sz="3600" b="1" dirty="0"/>
              <a:t>chromosomes pair up forming tetrads? </a:t>
            </a:r>
            <a:endParaRPr lang="en-US" sz="3600" b="1" dirty="0" smtClean="0"/>
          </a:p>
          <a:p>
            <a:pPr algn="ctr"/>
            <a:endParaRPr lang="en-US" sz="3600" b="1" dirty="0"/>
          </a:p>
          <a:p>
            <a:pPr algn="ctr"/>
            <a:r>
              <a:rPr lang="en-US" sz="4000" b="1" u="sng" dirty="0" smtClean="0">
                <a:solidFill>
                  <a:srgbClr val="FF0066"/>
                </a:solidFill>
              </a:rPr>
              <a:t>Prophase I</a:t>
            </a:r>
            <a:endParaRPr lang="en-US" sz="4000" b="1" u="sng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9529706" cy="2001892"/>
          </a:xfrm>
        </p:spPr>
        <p:txBody>
          <a:bodyPr/>
          <a:lstStyle/>
          <a:p>
            <a:r>
              <a:rPr lang="en-US" sz="3600" b="1" dirty="0" smtClean="0"/>
              <a:t>A fly has diploid number of 4 chromosomes.</a:t>
            </a:r>
          </a:p>
          <a:p>
            <a:r>
              <a:rPr lang="en-US" sz="3600" b="1" dirty="0" smtClean="0"/>
              <a:t>How many pairs of chromosomes does it have?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9506259" cy="200189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/>
              <a:t>A fly has diploid number of 4 chromosomes.</a:t>
            </a:r>
          </a:p>
          <a:p>
            <a:pPr>
              <a:lnSpc>
                <a:spcPct val="150000"/>
              </a:lnSpc>
            </a:pPr>
            <a:r>
              <a:rPr lang="en-US" sz="3600" b="1" dirty="0"/>
              <a:t>How many pairs of chromosomes does it have</a:t>
            </a:r>
            <a:r>
              <a:rPr lang="en-US" sz="3600" b="1" dirty="0" smtClean="0"/>
              <a:t>?</a:t>
            </a:r>
          </a:p>
          <a:p>
            <a:pPr algn="ctr">
              <a:lnSpc>
                <a:spcPct val="150000"/>
              </a:lnSpc>
            </a:pPr>
            <a:r>
              <a:rPr lang="en-US" sz="4000" b="1" u="sng" dirty="0" smtClean="0">
                <a:solidFill>
                  <a:srgbClr val="FF0066"/>
                </a:solidFill>
              </a:rPr>
              <a:t>2 pairs</a:t>
            </a:r>
            <a:endParaRPr lang="en-US" sz="4000" b="1" u="sng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/>
              <a:t>How is Mitosis chromosome number different than </a:t>
            </a:r>
            <a:r>
              <a:rPr lang="en-US" sz="3600" b="1" dirty="0" smtClean="0"/>
              <a:t>Meiosis in the cells produced?</a:t>
            </a:r>
          </a:p>
          <a:p>
            <a:pPr>
              <a:lnSpc>
                <a:spcPct val="150000"/>
              </a:lnSpc>
            </a:pPr>
            <a:r>
              <a:rPr lang="en-US" sz="4000" b="1" u="sng" dirty="0" smtClean="0">
                <a:solidFill>
                  <a:srgbClr val="FF0066"/>
                </a:solidFill>
              </a:rPr>
              <a:t>Meiosis is haploid- 1n</a:t>
            </a:r>
          </a:p>
          <a:p>
            <a:pPr>
              <a:lnSpc>
                <a:spcPct val="150000"/>
              </a:lnSpc>
            </a:pPr>
            <a:r>
              <a:rPr lang="en-US" sz="4000" b="1" u="sng" dirty="0" smtClean="0">
                <a:solidFill>
                  <a:srgbClr val="FF0066"/>
                </a:solidFill>
              </a:rPr>
              <a:t>Mitosis is diploid – 2n</a:t>
            </a:r>
          </a:p>
          <a:p>
            <a:pPr>
              <a:lnSpc>
                <a:spcPct val="150000"/>
              </a:lnSpc>
            </a:pPr>
            <a:r>
              <a:rPr lang="en-US" sz="4000" b="1" u="sng" dirty="0" smtClean="0">
                <a:solidFill>
                  <a:srgbClr val="FF0066"/>
                </a:solidFill>
              </a:rPr>
              <a:t>Slide is correct now</a:t>
            </a:r>
            <a:endParaRPr lang="en-US" sz="4000" b="1" u="sng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b="1" dirty="0"/>
              <a:t>A fly has diploid number of 4 chromosomes.</a:t>
            </a:r>
          </a:p>
          <a:p>
            <a:r>
              <a:rPr lang="en-US" sz="3600" b="1" dirty="0" smtClean="0"/>
              <a:t>It has ______chromosomes in the blood cells and  _____ in the sperm cells.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/>
              <a:t>A fly has diploid number of 4 chromosomes.</a:t>
            </a:r>
          </a:p>
          <a:p>
            <a:pPr>
              <a:lnSpc>
                <a:spcPct val="150000"/>
              </a:lnSpc>
            </a:pPr>
            <a:r>
              <a:rPr lang="en-US" sz="3600" b="1" dirty="0"/>
              <a:t>It has </a:t>
            </a:r>
            <a:r>
              <a:rPr lang="en-US" sz="3600" b="1" dirty="0" smtClean="0"/>
              <a:t>__</a:t>
            </a:r>
            <a:r>
              <a:rPr lang="en-US" sz="4000" b="1" dirty="0" smtClean="0">
                <a:solidFill>
                  <a:srgbClr val="FF0066"/>
                </a:solidFill>
              </a:rPr>
              <a:t>4</a:t>
            </a:r>
            <a:r>
              <a:rPr lang="en-US" sz="3600" b="1" dirty="0" smtClean="0"/>
              <a:t>____</a:t>
            </a:r>
            <a:r>
              <a:rPr lang="en-US" sz="3600" b="1" dirty="0"/>
              <a:t>chromosomes in the blood cells and  </a:t>
            </a:r>
            <a:r>
              <a:rPr lang="en-US" sz="3600" b="1" dirty="0" smtClean="0"/>
              <a:t>_</a:t>
            </a:r>
            <a:r>
              <a:rPr lang="en-US" sz="3600" b="1" dirty="0" smtClean="0">
                <a:solidFill>
                  <a:srgbClr val="FF0066"/>
                </a:solidFill>
              </a:rPr>
              <a:t>_</a:t>
            </a:r>
            <a:r>
              <a:rPr lang="en-US" sz="4000" b="1" dirty="0" smtClean="0">
                <a:solidFill>
                  <a:srgbClr val="FF0066"/>
                </a:solidFill>
              </a:rPr>
              <a:t>2___ </a:t>
            </a:r>
            <a:r>
              <a:rPr lang="en-US" sz="3600" b="1" dirty="0"/>
              <a:t>in the sperm cells.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What does </a:t>
            </a:r>
            <a:r>
              <a:rPr lang="en-US" sz="4000" b="1" u="sng" dirty="0" smtClean="0"/>
              <a:t>not </a:t>
            </a:r>
            <a:r>
              <a:rPr lang="en-US" sz="3600" b="1" dirty="0" smtClean="0"/>
              <a:t>occur in prophase?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The nuclear envelope breaks up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 smtClean="0"/>
              <a:t>Tetrads line up at the equator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/>
              <a:t>What does </a:t>
            </a:r>
            <a:r>
              <a:rPr lang="en-US" sz="4000" b="1" u="sng" dirty="0"/>
              <a:t>not </a:t>
            </a:r>
            <a:r>
              <a:rPr lang="en-US" sz="3600" b="1" dirty="0"/>
              <a:t>occur in prophase?</a:t>
            </a:r>
          </a:p>
          <a:p>
            <a:pPr>
              <a:lnSpc>
                <a:spcPct val="150000"/>
              </a:lnSpc>
            </a:pPr>
            <a:r>
              <a:rPr lang="en-US" sz="4000" b="1" u="sng" dirty="0" smtClean="0">
                <a:solidFill>
                  <a:srgbClr val="FF0066"/>
                </a:solidFill>
              </a:rPr>
              <a:t>Tetrads are in Meiosis I and they </a:t>
            </a:r>
            <a:r>
              <a:rPr lang="en-US" sz="4000" b="1" u="sng" dirty="0">
                <a:solidFill>
                  <a:srgbClr val="FF0066"/>
                </a:solidFill>
              </a:rPr>
              <a:t>line up at the </a:t>
            </a:r>
            <a:r>
              <a:rPr lang="en-US" sz="4000" b="1" u="sng" dirty="0" smtClean="0">
                <a:solidFill>
                  <a:srgbClr val="FF0066"/>
                </a:solidFill>
              </a:rPr>
              <a:t>equator during metaphase</a:t>
            </a:r>
            <a:endParaRPr lang="en-US" sz="4000" b="1" u="sng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In what phase  are 4 diploid cells produced?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a. Mitosis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b. Meiosis I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c. Meiosis II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d. None of these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e. a, b and c are correct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3600" b="1" u="sng" dirty="0">
                <a:solidFill>
                  <a:srgbClr val="FF0066"/>
                </a:solidFill>
              </a:rPr>
              <a:t>In what phase  are 4 diploid cells produced?</a:t>
            </a:r>
          </a:p>
          <a:p>
            <a:pPr algn="ctr"/>
            <a:r>
              <a:rPr lang="en-US" sz="3600" b="1" u="sng" dirty="0" smtClean="0">
                <a:solidFill>
                  <a:srgbClr val="FF0066"/>
                </a:solidFill>
              </a:rPr>
              <a:t> </a:t>
            </a:r>
            <a:endParaRPr lang="en-US" sz="3600" b="1" u="sng" dirty="0">
              <a:solidFill>
                <a:srgbClr val="FF0066"/>
              </a:solidFill>
            </a:endParaRPr>
          </a:p>
          <a:p>
            <a:pPr algn="ctr"/>
            <a:r>
              <a:rPr lang="en-US" sz="3600" b="1" u="sng" dirty="0" smtClean="0">
                <a:solidFill>
                  <a:srgbClr val="FF0066"/>
                </a:solidFill>
              </a:rPr>
              <a:t>None </a:t>
            </a:r>
            <a:r>
              <a:rPr lang="en-US" sz="3600" b="1" u="sng" dirty="0">
                <a:solidFill>
                  <a:srgbClr val="FF0066"/>
                </a:solidFill>
              </a:rPr>
              <a:t>of </a:t>
            </a:r>
            <a:r>
              <a:rPr lang="en-US" sz="3600" b="1" u="sng" dirty="0" smtClean="0">
                <a:solidFill>
                  <a:srgbClr val="FF0066"/>
                </a:solidFill>
              </a:rPr>
              <a:t>these</a:t>
            </a:r>
            <a:endParaRPr lang="en-US" sz="3600" b="1" u="sng" dirty="0">
              <a:solidFill>
                <a:srgbClr val="FF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920</Words>
  <Application>Microsoft Office PowerPoint</Application>
  <PresentationFormat>Custom</PresentationFormat>
  <Paragraphs>220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Category 1</vt:lpstr>
      <vt:lpstr>PowerPoint Presentation</vt:lpstr>
      <vt:lpstr>Category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Category 5</vt:lpstr>
      <vt:lpstr>PowerPoint Presentation</vt:lpstr>
      <vt:lpstr>Category 5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2015-02-03T00:47:10Z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